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0" r:id="rId5"/>
    <p:sldId id="260" r:id="rId6"/>
    <p:sldId id="259" r:id="rId7"/>
    <p:sldId id="261" r:id="rId8"/>
    <p:sldId id="262" r:id="rId9"/>
    <p:sldId id="271" r:id="rId10"/>
    <p:sldId id="264" r:id="rId11"/>
    <p:sldId id="265" r:id="rId12"/>
    <p:sldId id="266" r:id="rId13"/>
    <p:sldId id="267" r:id="rId14"/>
    <p:sldId id="268" r:id="rId15"/>
    <p:sldId id="269"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81" autoAdjust="0"/>
    <p:restoredTop sz="94660"/>
  </p:normalViewPr>
  <p:slideViewPr>
    <p:cSldViewPr>
      <p:cViewPr>
        <p:scale>
          <a:sx n="110" d="100"/>
          <a:sy n="110" d="100"/>
        </p:scale>
        <p:origin x="-168"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93147-D027-44B0-9E8B-0B36F780A483}" type="datetimeFigureOut">
              <a:rPr lang="en-GB" smtClean="0"/>
              <a:t>27/09/2016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DFBE3A-FE48-4927-A535-1ED8F6959514}" type="slidenum">
              <a:rPr lang="en-GB" smtClean="0"/>
              <a:t>‹#›</a:t>
            </a:fld>
            <a:endParaRPr lang="en-GB"/>
          </a:p>
        </p:txBody>
      </p:sp>
    </p:spTree>
    <p:extLst>
      <p:ext uri="{BB962C8B-B14F-4D97-AF65-F5344CB8AC3E}">
        <p14:creationId xmlns:p14="http://schemas.microsoft.com/office/powerpoint/2010/main" val="213350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DFBE3A-FE48-4927-A535-1ED8F6959514}" type="slidenum">
              <a:rPr lang="en-GB" smtClean="0"/>
              <a:t>3</a:t>
            </a:fld>
            <a:endParaRPr lang="en-GB"/>
          </a:p>
        </p:txBody>
      </p:sp>
    </p:spTree>
    <p:extLst>
      <p:ext uri="{BB962C8B-B14F-4D97-AF65-F5344CB8AC3E}">
        <p14:creationId xmlns:p14="http://schemas.microsoft.com/office/powerpoint/2010/main" val="3316936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DFBE3A-FE48-4927-A535-1ED8F6959514}" type="slidenum">
              <a:rPr lang="en-GB" smtClean="0"/>
              <a:t>6</a:t>
            </a:fld>
            <a:endParaRPr lang="en-GB"/>
          </a:p>
        </p:txBody>
      </p:sp>
    </p:spTree>
    <p:extLst>
      <p:ext uri="{BB962C8B-B14F-4D97-AF65-F5344CB8AC3E}">
        <p14:creationId xmlns:p14="http://schemas.microsoft.com/office/powerpoint/2010/main" val="255327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A3BE34-22D7-4253-B6A0-1CB18FC4024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116033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3BE34-22D7-4253-B6A0-1CB18FC4024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3602207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3BE34-22D7-4253-B6A0-1CB18FC4024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248356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A3BE34-22D7-4253-B6A0-1CB18FC4024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14950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3BE34-22D7-4253-B6A0-1CB18FC4024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157905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A3BE34-22D7-4253-B6A0-1CB18FC4024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422613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A3BE34-22D7-4253-B6A0-1CB18FC40240}"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257630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A3BE34-22D7-4253-B6A0-1CB18FC40240}"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421277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3BE34-22D7-4253-B6A0-1CB18FC40240}"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339691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3BE34-22D7-4253-B6A0-1CB18FC4024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6957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3BE34-22D7-4253-B6A0-1CB18FC4024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6718C-916B-428C-BD75-CBEDBB293F7C}" type="slidenum">
              <a:rPr lang="en-GB" smtClean="0"/>
              <a:t>‹#›</a:t>
            </a:fld>
            <a:endParaRPr lang="en-GB"/>
          </a:p>
        </p:txBody>
      </p:sp>
    </p:spTree>
    <p:extLst>
      <p:ext uri="{BB962C8B-B14F-4D97-AF65-F5344CB8AC3E}">
        <p14:creationId xmlns:p14="http://schemas.microsoft.com/office/powerpoint/2010/main" val="392819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3BE34-22D7-4253-B6A0-1CB18FC40240}" type="datetimeFigureOut">
              <a:rPr lang="en-GB" smtClean="0"/>
              <a:t>27/09/2016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6718C-916B-428C-BD75-CBEDBB293F7C}" type="slidenum">
              <a:rPr lang="en-GB" smtClean="0"/>
              <a:t>‹#›</a:t>
            </a:fld>
            <a:endParaRPr lang="en-GB"/>
          </a:p>
        </p:txBody>
      </p:sp>
    </p:spTree>
    <p:extLst>
      <p:ext uri="{BB962C8B-B14F-4D97-AF65-F5344CB8AC3E}">
        <p14:creationId xmlns:p14="http://schemas.microsoft.com/office/powerpoint/2010/main" val="124203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ulturallearningalliance.org.uk/evidence" TargetMode="External"/><Relationship Id="rId2" Type="http://schemas.openxmlformats.org/officeDocument/2006/relationships/hyperlink" Target="http://www.artscouncil.org.uk/what-we-do/value-arts-and-culture/advocacy-toolkit/" TargetMode="External"/><Relationship Id="rId1" Type="http://schemas.openxmlformats.org/officeDocument/2006/relationships/slideLayout" Target="../slideLayouts/slideLayout2.xml"/><Relationship Id="rId5" Type="http://schemas.openxmlformats.org/officeDocument/2006/relationships/hyperlink" Target="http://www2.warwick.ac.uk/research/warwickcommission/futureculture/finalreport/warwick_commission_final_report.pdf" TargetMode="External"/><Relationship Id="rId4" Type="http://schemas.openxmlformats.org/officeDocument/2006/relationships/hyperlink" Target="http://www.culturallearningalliance.org.uk/images/uploads/ImagineNation_The_Case_for_Cultural_Learning.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zzie@culturallearningalliance.org.uk"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mailto:rluff@hanovercomm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ritetothe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local.gov.uk/c/document_library/get_file?uuid=a5b2c920-8f40-4eae-9852-8b983724f5bc&amp;groupId=10180" TargetMode="External"/><Relationship Id="rId4" Type="http://schemas.openxmlformats.org/officeDocument/2006/relationships/hyperlink" Target="http://www.artscouncil.org.uk/research-and-data/children-and-young-peopl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 y="4414"/>
            <a:ext cx="9149892" cy="6853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GB" dirty="0" smtClean="0">
                <a:latin typeface="Amatic" panose="02000803000000000000" pitchFamily="2" charset="0"/>
              </a:rPr>
              <a:t>#Arts4Britain 2.0</a:t>
            </a:r>
            <a:br>
              <a:rPr lang="en-GB" dirty="0" smtClean="0">
                <a:latin typeface="Amatic" panose="02000803000000000000" pitchFamily="2" charset="0"/>
              </a:rPr>
            </a:br>
            <a:r>
              <a:rPr lang="en-GB" dirty="0" smtClean="0">
                <a:latin typeface="Amatic" panose="02000803000000000000" pitchFamily="2" charset="0"/>
              </a:rPr>
              <a:t>This time it’s local</a:t>
            </a:r>
            <a:endParaRPr lang="en-GB" dirty="0">
              <a:latin typeface="Amatic" panose="02000803000000000000" pitchFamily="2" charset="0"/>
            </a:endParaRPr>
          </a:p>
        </p:txBody>
      </p:sp>
    </p:spTree>
    <p:extLst>
      <p:ext uri="{BB962C8B-B14F-4D97-AF65-F5344CB8AC3E}">
        <p14:creationId xmlns:p14="http://schemas.microsoft.com/office/powerpoint/2010/main" val="3573125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4763"/>
            <a:ext cx="9150350" cy="685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normAutofit/>
          </a:bodyPr>
          <a:lstStyle/>
          <a:p>
            <a:r>
              <a:rPr lang="en-GB" sz="7200" dirty="0" smtClean="0">
                <a:latin typeface="Amatic" panose="02000803000000000000" pitchFamily="2" charset="0"/>
              </a:rPr>
              <a:t>Key facts</a:t>
            </a:r>
            <a:endParaRPr lang="en-GB" sz="7200" dirty="0">
              <a:latin typeface="Amatic" panose="02000803000000000000" pitchFamily="2" charset="0"/>
            </a:endParaRPr>
          </a:p>
        </p:txBody>
      </p:sp>
    </p:spTree>
    <p:extLst>
      <p:ext uri="{BB962C8B-B14F-4D97-AF65-F5344CB8AC3E}">
        <p14:creationId xmlns:p14="http://schemas.microsoft.com/office/powerpoint/2010/main" val="3690213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How the sector is funded… Part one</a:t>
            </a:r>
            <a:endParaRPr lang="en-GB" dirty="0">
              <a:latin typeface="Amatic" panose="02000803000000000000" pitchFamily="2" charset="0"/>
            </a:endParaRPr>
          </a:p>
        </p:txBody>
      </p:sp>
      <p:sp>
        <p:nvSpPr>
          <p:cNvPr id="3" name="Content Placeholder 2"/>
          <p:cNvSpPr>
            <a:spLocks noGrp="1"/>
          </p:cNvSpPr>
          <p:nvPr>
            <p:ph idx="1"/>
          </p:nvPr>
        </p:nvSpPr>
        <p:spPr>
          <a:xfrm>
            <a:off x="467544" y="1412776"/>
            <a:ext cx="8229600" cy="5184576"/>
          </a:xfrm>
        </p:spPr>
        <p:txBody>
          <a:bodyPr>
            <a:noAutofit/>
          </a:bodyPr>
          <a:lstStyle/>
          <a:p>
            <a:pPr marL="0" indent="0">
              <a:buNone/>
            </a:pPr>
            <a:r>
              <a:rPr lang="en-GB" sz="2000" dirty="0" smtClean="0">
                <a:latin typeface="+mj-lt"/>
              </a:rPr>
              <a:t>Many Councillors will have never been lobbied by the arts sector before, and few will understand the way we are funded. </a:t>
            </a:r>
          </a:p>
          <a:p>
            <a:pPr>
              <a:buFont typeface="Symbol" panose="05050102010706020507" pitchFamily="18" charset="2"/>
              <a:buChar char="-"/>
            </a:pPr>
            <a:r>
              <a:rPr lang="en-GB" sz="1800" dirty="0" smtClean="0">
                <a:latin typeface="+mj-lt"/>
              </a:rPr>
              <a:t>The sector is supported by a complex funding ecology: national public subsidy (chiefly Grant in Aid via the Arts Council and direct funding from the Treasury), funding from local authorities, National Lottery money, philanthropy and earned income from commercial endeavour. </a:t>
            </a:r>
          </a:p>
          <a:p>
            <a:pPr>
              <a:buFont typeface="Symbol" panose="05050102010706020507" pitchFamily="18" charset="2"/>
              <a:buChar char="-"/>
            </a:pPr>
            <a:endParaRPr lang="en-GB" sz="1800" dirty="0" smtClean="0">
              <a:latin typeface="+mj-lt"/>
            </a:endParaRPr>
          </a:p>
          <a:p>
            <a:pPr>
              <a:buFont typeface="Symbol" panose="05050102010706020507" pitchFamily="18" charset="2"/>
              <a:buChar char="-"/>
            </a:pPr>
            <a:r>
              <a:rPr lang="en-GB" sz="1800" dirty="0" smtClean="0">
                <a:latin typeface="+mj-lt"/>
              </a:rPr>
              <a:t>Despite an increase in National Lottery funding, the sector has faced significant cuts. Grant in Aid for the arts distributed through Arts Council England </a:t>
            </a:r>
            <a:r>
              <a:rPr lang="en-GB" sz="1800" dirty="0" smtClean="0">
                <a:solidFill>
                  <a:srgbClr val="FF0000"/>
                </a:solidFill>
                <a:latin typeface="+mj-lt"/>
              </a:rPr>
              <a:t>fell by £106 million from 2009/10 to 2013/14</a:t>
            </a:r>
            <a:r>
              <a:rPr lang="en-GB" sz="1800" dirty="0" smtClean="0">
                <a:latin typeface="+mj-lt"/>
              </a:rPr>
              <a:t>. this equates to </a:t>
            </a:r>
            <a:r>
              <a:rPr lang="en-GB" sz="1800" dirty="0" smtClean="0">
                <a:solidFill>
                  <a:srgbClr val="FF0000"/>
                </a:solidFill>
                <a:latin typeface="+mj-lt"/>
              </a:rPr>
              <a:t>more than a third of core national arts funding </a:t>
            </a:r>
            <a:r>
              <a:rPr lang="en-GB" sz="1800" dirty="0" smtClean="0">
                <a:latin typeface="+mj-lt"/>
              </a:rPr>
              <a:t>being lost. </a:t>
            </a:r>
          </a:p>
          <a:p>
            <a:pPr>
              <a:buFont typeface="Symbol" panose="05050102010706020507" pitchFamily="18" charset="2"/>
              <a:buChar char="-"/>
            </a:pPr>
            <a:endParaRPr lang="en-GB" sz="1800" dirty="0" smtClean="0">
              <a:latin typeface="+mj-lt"/>
            </a:endParaRPr>
          </a:p>
          <a:p>
            <a:pPr>
              <a:buFont typeface="Symbol" panose="05050102010706020507" pitchFamily="18" charset="2"/>
              <a:buChar char="-"/>
            </a:pPr>
            <a:r>
              <a:rPr lang="en-GB" sz="1800" dirty="0" smtClean="0">
                <a:latin typeface="+mj-lt"/>
              </a:rPr>
              <a:t>Lottery funding must remain additional to core government spend. It cannot replace it – and it doesn’t. The two sources of funding serve very different purposes – with Grant in Aid providing the back-bone of the sector and Lottery filling the gaps- such as supporting capital, training and projects. </a:t>
            </a:r>
          </a:p>
        </p:txBody>
      </p:sp>
    </p:spTree>
    <p:extLst>
      <p:ext uri="{BB962C8B-B14F-4D97-AF65-F5344CB8AC3E}">
        <p14:creationId xmlns:p14="http://schemas.microsoft.com/office/powerpoint/2010/main" val="2655264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matic" panose="02000803000000000000" pitchFamily="2" charset="0"/>
              </a:rPr>
              <a:t>How the sector is funded… Part Two</a:t>
            </a:r>
            <a:endParaRPr lang="en-GB" dirty="0">
              <a:latin typeface="Amatic" panose="02000803000000000000" pitchFamily="2" charset="0"/>
            </a:endParaRPr>
          </a:p>
        </p:txBody>
      </p:sp>
      <p:sp>
        <p:nvSpPr>
          <p:cNvPr id="3" name="Content Placeholder 2"/>
          <p:cNvSpPr>
            <a:spLocks noGrp="1"/>
          </p:cNvSpPr>
          <p:nvPr>
            <p:ph idx="1"/>
          </p:nvPr>
        </p:nvSpPr>
        <p:spPr/>
        <p:txBody>
          <a:bodyPr>
            <a:normAutofit/>
          </a:bodyPr>
          <a:lstStyle/>
          <a:p>
            <a:pPr>
              <a:buFont typeface="Symbol" panose="05050102010706020507" pitchFamily="18" charset="2"/>
              <a:buChar char="-"/>
            </a:pPr>
            <a:r>
              <a:rPr lang="en-GB" sz="2600" dirty="0" smtClean="0">
                <a:latin typeface="+mj-lt"/>
              </a:rPr>
              <a:t>Over the last five years, Local </a:t>
            </a:r>
            <a:r>
              <a:rPr lang="en-GB" sz="2600" dirty="0">
                <a:latin typeface="+mj-lt"/>
              </a:rPr>
              <a:t>Authorities in England </a:t>
            </a:r>
            <a:r>
              <a:rPr lang="en-GB" sz="2600" dirty="0" smtClean="0">
                <a:latin typeface="+mj-lt"/>
              </a:rPr>
              <a:t>have </a:t>
            </a:r>
            <a:r>
              <a:rPr lang="en-GB" sz="2600" dirty="0" smtClean="0">
                <a:solidFill>
                  <a:srgbClr val="FF0000"/>
                </a:solidFill>
                <a:latin typeface="+mj-lt"/>
              </a:rPr>
              <a:t>cut </a:t>
            </a:r>
            <a:r>
              <a:rPr lang="en-GB" sz="2600" dirty="0">
                <a:solidFill>
                  <a:srgbClr val="FF0000"/>
                </a:solidFill>
                <a:latin typeface="+mj-lt"/>
              </a:rPr>
              <a:t>funding to arts and museums by </a:t>
            </a:r>
            <a:r>
              <a:rPr lang="en-GB" sz="2600" b="1" dirty="0">
                <a:solidFill>
                  <a:srgbClr val="FF0000"/>
                </a:solidFill>
                <a:latin typeface="+mj-lt"/>
              </a:rPr>
              <a:t>£57 million </a:t>
            </a:r>
            <a:r>
              <a:rPr lang="en-GB" sz="2600" dirty="0">
                <a:latin typeface="+mj-lt"/>
              </a:rPr>
              <a:t>in cash terms.  In real terms this equates to a removal of almost </a:t>
            </a:r>
            <a:r>
              <a:rPr lang="en-GB" sz="2600" dirty="0">
                <a:solidFill>
                  <a:srgbClr val="FF0000"/>
                </a:solidFill>
                <a:latin typeface="+mj-lt"/>
              </a:rPr>
              <a:t>a quarter of local funding </a:t>
            </a:r>
            <a:r>
              <a:rPr lang="en-GB" sz="2600" dirty="0">
                <a:latin typeface="+mj-lt"/>
              </a:rPr>
              <a:t>for arts and museums</a:t>
            </a:r>
            <a:r>
              <a:rPr lang="en-GB" sz="2600" dirty="0" smtClean="0">
                <a:latin typeface="+mj-lt"/>
              </a:rPr>
              <a:t>.</a:t>
            </a:r>
          </a:p>
          <a:p>
            <a:pPr>
              <a:buFont typeface="Symbol" panose="05050102010706020507" pitchFamily="18" charset="2"/>
              <a:buChar char="-"/>
            </a:pPr>
            <a:endParaRPr lang="en-GB" sz="2600" dirty="0">
              <a:latin typeface="+mj-lt"/>
            </a:endParaRPr>
          </a:p>
          <a:p>
            <a:pPr>
              <a:buFont typeface="Symbol" panose="05050102010706020507" pitchFamily="18" charset="2"/>
              <a:buChar char="-"/>
            </a:pPr>
            <a:r>
              <a:rPr lang="en-GB" sz="2600" dirty="0">
                <a:latin typeface="+mj-lt"/>
              </a:rPr>
              <a:t>L</a:t>
            </a:r>
            <a:r>
              <a:rPr lang="en-GB" sz="2600" dirty="0" smtClean="0">
                <a:latin typeface="+mj-lt"/>
              </a:rPr>
              <a:t>ocal </a:t>
            </a:r>
            <a:r>
              <a:rPr lang="en-GB" sz="2600" dirty="0">
                <a:latin typeface="+mj-lt"/>
              </a:rPr>
              <a:t>authorities provide a </a:t>
            </a:r>
            <a:r>
              <a:rPr lang="en-GB" sz="2600" dirty="0">
                <a:solidFill>
                  <a:srgbClr val="FF0000"/>
                </a:solidFill>
                <a:latin typeface="+mj-lt"/>
              </a:rPr>
              <a:t>higher proportion of overall funding for the arts outside London</a:t>
            </a:r>
            <a:r>
              <a:rPr lang="en-GB" sz="2600" dirty="0">
                <a:latin typeface="+mj-lt"/>
              </a:rPr>
              <a:t>. Over the past five years, on </a:t>
            </a:r>
            <a:r>
              <a:rPr lang="en-GB" sz="2600" dirty="0" smtClean="0">
                <a:latin typeface="+mj-lt"/>
              </a:rPr>
              <a:t>average, </a:t>
            </a:r>
            <a:r>
              <a:rPr lang="en-GB" sz="2600" dirty="0">
                <a:latin typeface="+mj-lt"/>
              </a:rPr>
              <a:t>Local </a:t>
            </a:r>
            <a:r>
              <a:rPr lang="en-GB" sz="2600" dirty="0" smtClean="0">
                <a:latin typeface="+mj-lt"/>
              </a:rPr>
              <a:t>Authority  </a:t>
            </a:r>
            <a:r>
              <a:rPr lang="en-GB" sz="2600" dirty="0">
                <a:latin typeface="+mj-lt"/>
              </a:rPr>
              <a:t>cuts to arts and museums have been </a:t>
            </a:r>
            <a:r>
              <a:rPr lang="en-GB" sz="2600" dirty="0" smtClean="0">
                <a:latin typeface="+mj-lt"/>
              </a:rPr>
              <a:t>disproportionate. </a:t>
            </a:r>
            <a:endParaRPr lang="en-GB" sz="2600" dirty="0">
              <a:latin typeface="+mj-lt"/>
            </a:endParaRPr>
          </a:p>
          <a:p>
            <a:endParaRPr lang="en-GB" dirty="0">
              <a:latin typeface="+mj-lt"/>
            </a:endParaRPr>
          </a:p>
        </p:txBody>
      </p:sp>
    </p:spTree>
    <p:extLst>
      <p:ext uri="{BB962C8B-B14F-4D97-AF65-F5344CB8AC3E}">
        <p14:creationId xmlns:p14="http://schemas.microsoft.com/office/powerpoint/2010/main" val="1944383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matic" panose="02000803000000000000" pitchFamily="2" charset="0"/>
              </a:rPr>
              <a:t>The arts – key to our economy</a:t>
            </a:r>
            <a:endParaRPr lang="en-GB" dirty="0">
              <a:latin typeface="Amatic" panose="02000803000000000000" pitchFamily="2" charset="0"/>
            </a:endParaRPr>
          </a:p>
        </p:txBody>
      </p:sp>
      <p:sp>
        <p:nvSpPr>
          <p:cNvPr id="3" name="Content Placeholder 2"/>
          <p:cNvSpPr>
            <a:spLocks noGrp="1"/>
          </p:cNvSpPr>
          <p:nvPr>
            <p:ph idx="1"/>
          </p:nvPr>
        </p:nvSpPr>
        <p:spPr>
          <a:xfrm>
            <a:off x="467544" y="1340768"/>
            <a:ext cx="8229600" cy="5760640"/>
          </a:xfrm>
        </p:spPr>
        <p:txBody>
          <a:bodyPr>
            <a:noAutofit/>
          </a:bodyPr>
          <a:lstStyle/>
          <a:p>
            <a:pPr>
              <a:buFont typeface="Symbol" panose="05050102010706020507" pitchFamily="18" charset="2"/>
              <a:buChar char="-"/>
            </a:pPr>
            <a:r>
              <a:rPr lang="en-GB" sz="1400" dirty="0" smtClean="0"/>
              <a:t>The creative industries are the most rapidly growing part of our economy; but across the UK, creative industries can only be found in close proximity to arts organisations. (NESTA, ACE and DCMS).</a:t>
            </a:r>
          </a:p>
          <a:p>
            <a:pPr>
              <a:buFont typeface="Symbol" panose="05050102010706020507" pitchFamily="18" charset="2"/>
              <a:buChar char="-"/>
            </a:pPr>
            <a:endParaRPr lang="en-GB" sz="1400" dirty="0" smtClean="0"/>
          </a:p>
          <a:p>
            <a:pPr>
              <a:buFont typeface="Symbol" panose="05050102010706020507" pitchFamily="18" charset="2"/>
              <a:buChar char="-"/>
            </a:pPr>
            <a:r>
              <a:rPr lang="en-GB" sz="1400" dirty="0" smtClean="0"/>
              <a:t>One in twenty people in the UK depend on the arts for their livelihood, through working as artists , directors and producers to technical support, media and the creative industries and associated trades in a largely British supply-chain. (Creative Industries Federation, June 2015)</a:t>
            </a:r>
          </a:p>
          <a:p>
            <a:pPr>
              <a:buFont typeface="Symbol" panose="05050102010706020507" pitchFamily="18" charset="2"/>
              <a:buChar char="-"/>
            </a:pPr>
            <a:endParaRPr lang="en-GB" sz="1400" dirty="0" smtClean="0"/>
          </a:p>
          <a:p>
            <a:pPr>
              <a:buFont typeface="Symbol" panose="05050102010706020507" pitchFamily="18" charset="2"/>
              <a:buChar char="-"/>
            </a:pPr>
            <a:r>
              <a:rPr lang="en-GB" sz="1400" dirty="0" smtClean="0"/>
              <a:t>The industry adds over £7.7 billion to the UK economy. For every £1 the government spends on the arts return £5 to the Treasury. (Arts Council/CEBR, June 2015). </a:t>
            </a:r>
          </a:p>
          <a:p>
            <a:pPr>
              <a:buFont typeface="Symbol" panose="05050102010706020507" pitchFamily="18" charset="2"/>
              <a:buChar char="-"/>
            </a:pPr>
            <a:endParaRPr lang="en-GB" sz="1400" dirty="0"/>
          </a:p>
          <a:p>
            <a:pPr>
              <a:buFont typeface="Symbol" panose="05050102010706020507" pitchFamily="18" charset="2"/>
              <a:buChar char="-"/>
            </a:pPr>
            <a:r>
              <a:rPr lang="en-GB" sz="1400" dirty="0" smtClean="0"/>
              <a:t>Arts are a major contributor to night-time economies and drive regional regeneration. Turner Contemporary alone contributed over £30 million to Margate’s economy and a 30% increase in rail passengers to Margate station (Kent County Council 2014). Houses in an area of high cultural provision are worth around £26,000 more on average (CEBR, 2015).</a:t>
            </a:r>
          </a:p>
          <a:p>
            <a:pPr>
              <a:buFont typeface="Symbol" panose="05050102010706020507" pitchFamily="18" charset="2"/>
              <a:buChar char="-"/>
            </a:pPr>
            <a:endParaRPr lang="en-GB" sz="1400" dirty="0" smtClean="0"/>
          </a:p>
          <a:p>
            <a:pPr>
              <a:buFont typeface="Symbol" panose="05050102010706020507" pitchFamily="18" charset="2"/>
              <a:buChar char="-"/>
            </a:pPr>
            <a:r>
              <a:rPr lang="en-GB" sz="1400" dirty="0" smtClean="0"/>
              <a:t>Apprenticeships in the creative sector have seen the fastest growth in uptake over the last 5 years; four times faster than any sector (Creative </a:t>
            </a:r>
            <a:r>
              <a:rPr lang="en-GB" sz="1400" dirty="0" err="1" smtClean="0"/>
              <a:t>SkillSet</a:t>
            </a:r>
            <a:r>
              <a:rPr lang="en-GB" sz="1400" dirty="0" smtClean="0"/>
              <a:t>, 2015)</a:t>
            </a:r>
            <a:endParaRPr lang="en-GB" sz="1400" dirty="0"/>
          </a:p>
          <a:p>
            <a:pPr>
              <a:buFont typeface="Symbol" panose="05050102010706020507" pitchFamily="18" charset="2"/>
              <a:buChar char="-"/>
            </a:pPr>
            <a:endParaRPr lang="en-GB" sz="1400" dirty="0" smtClean="0"/>
          </a:p>
        </p:txBody>
      </p:sp>
    </p:spTree>
    <p:extLst>
      <p:ext uri="{BB962C8B-B14F-4D97-AF65-F5344CB8AC3E}">
        <p14:creationId xmlns:p14="http://schemas.microsoft.com/office/powerpoint/2010/main" val="2533128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THE ARTS – KEY TO OUR SOCIETY</a:t>
            </a:r>
            <a:endParaRPr lang="en-GB" dirty="0">
              <a:latin typeface="Amatic" panose="02000803000000000000" pitchFamily="2" charset="0"/>
            </a:endParaRPr>
          </a:p>
        </p:txBody>
      </p:sp>
      <p:sp>
        <p:nvSpPr>
          <p:cNvPr id="3" name="Content Placeholder 2"/>
          <p:cNvSpPr>
            <a:spLocks noGrp="1"/>
          </p:cNvSpPr>
          <p:nvPr>
            <p:ph idx="1"/>
          </p:nvPr>
        </p:nvSpPr>
        <p:spPr/>
        <p:txBody>
          <a:bodyPr>
            <a:normAutofit fontScale="55000" lnSpcReduction="20000"/>
          </a:bodyPr>
          <a:lstStyle/>
          <a:p>
            <a:pPr>
              <a:buFont typeface="Symbol" panose="05050102010706020507" pitchFamily="18" charset="2"/>
              <a:buChar char="-"/>
            </a:pPr>
            <a:r>
              <a:rPr lang="en-GB" dirty="0" smtClean="0">
                <a:latin typeface="+mj-lt"/>
              </a:rPr>
              <a:t>Arts centres are at the heart of our social life and also one of the biggest draws for tourists visiting the UK. (</a:t>
            </a:r>
            <a:r>
              <a:rPr lang="en-GB" dirty="0" err="1" smtClean="0">
                <a:latin typeface="+mj-lt"/>
              </a:rPr>
              <a:t>VisitBritain</a:t>
            </a:r>
            <a:r>
              <a:rPr lang="en-GB" dirty="0" smtClean="0">
                <a:latin typeface="+mj-lt"/>
              </a:rPr>
              <a:t>, 2014). </a:t>
            </a:r>
          </a:p>
          <a:p>
            <a:pPr>
              <a:buFont typeface="Symbol" panose="05050102010706020507" pitchFamily="18" charset="2"/>
              <a:buChar char="-"/>
            </a:pPr>
            <a:endParaRPr lang="en-GB" dirty="0">
              <a:latin typeface="+mj-lt"/>
            </a:endParaRPr>
          </a:p>
          <a:p>
            <a:pPr>
              <a:buFont typeface="Symbol" panose="05050102010706020507" pitchFamily="18" charset="2"/>
              <a:buChar char="-"/>
            </a:pPr>
            <a:r>
              <a:rPr lang="en-GB" dirty="0" smtClean="0">
                <a:latin typeface="+mj-lt"/>
              </a:rPr>
              <a:t>77% of adults take part in the arts at least once a year and almost twice as many people visit the theatre every year in London as watch Premier League football. (DCMS, December 2014 and National Theatre/SOLT, July 2014)</a:t>
            </a:r>
          </a:p>
          <a:p>
            <a:pPr>
              <a:buFont typeface="Symbol" panose="05050102010706020507" pitchFamily="18" charset="2"/>
              <a:buChar char="-"/>
            </a:pPr>
            <a:endParaRPr lang="en-GB" dirty="0">
              <a:latin typeface="+mj-lt"/>
            </a:endParaRPr>
          </a:p>
          <a:p>
            <a:pPr>
              <a:buFont typeface="Symbol" panose="05050102010706020507" pitchFamily="18" charset="2"/>
              <a:buChar char="-"/>
            </a:pPr>
            <a:r>
              <a:rPr lang="en-GB" dirty="0" smtClean="0">
                <a:latin typeface="+mj-lt"/>
              </a:rPr>
              <a:t>Our success in the arts is the major contributing factor to our consistent position as the number one in soft power in the world. (</a:t>
            </a:r>
            <a:r>
              <a:rPr lang="en-GB" dirty="0" err="1" smtClean="0">
                <a:latin typeface="+mj-lt"/>
              </a:rPr>
              <a:t>ComRes</a:t>
            </a:r>
            <a:r>
              <a:rPr lang="en-GB" dirty="0" smtClean="0">
                <a:latin typeface="+mj-lt"/>
              </a:rPr>
              <a:t>/Facebook July 2016)</a:t>
            </a:r>
          </a:p>
          <a:p>
            <a:pPr>
              <a:buFont typeface="Symbol" panose="05050102010706020507" pitchFamily="18" charset="2"/>
              <a:buChar char="-"/>
            </a:pPr>
            <a:endParaRPr lang="en-GB" dirty="0" smtClean="0">
              <a:latin typeface="+mj-lt"/>
            </a:endParaRPr>
          </a:p>
          <a:p>
            <a:pPr>
              <a:buFont typeface="Symbol" panose="05050102010706020507" pitchFamily="18" charset="2"/>
              <a:buChar char="-"/>
            </a:pPr>
            <a:r>
              <a:rPr lang="en-GB" dirty="0" smtClean="0">
                <a:latin typeface="+mj-lt"/>
              </a:rPr>
              <a:t>4 of the top 6 activities most  conducive to human happiness and wellbeing  are arts related (LSE, 2015) </a:t>
            </a:r>
          </a:p>
          <a:p>
            <a:pPr>
              <a:buFont typeface="Symbol" panose="05050102010706020507" pitchFamily="18" charset="2"/>
              <a:buChar char="-"/>
            </a:pPr>
            <a:endParaRPr lang="en-GB" dirty="0">
              <a:latin typeface="+mj-lt"/>
            </a:endParaRPr>
          </a:p>
          <a:p>
            <a:pPr>
              <a:buFont typeface="Symbol" panose="05050102010706020507" pitchFamily="18" charset="2"/>
              <a:buChar char="-"/>
            </a:pPr>
            <a:r>
              <a:rPr lang="en-GB" dirty="0" smtClean="0">
                <a:latin typeface="+mj-lt"/>
              </a:rPr>
              <a:t>Students from low income families that take part in arts activities are 3 times more likely to gain a degree. (</a:t>
            </a:r>
            <a:r>
              <a:rPr lang="en-GB" dirty="0" err="1" smtClean="0">
                <a:latin typeface="+mj-lt"/>
              </a:rPr>
              <a:t>Catterall</a:t>
            </a:r>
            <a:r>
              <a:rPr lang="en-GB" dirty="0" smtClean="0">
                <a:latin typeface="+mj-lt"/>
              </a:rPr>
              <a:t>, 2009)</a:t>
            </a:r>
          </a:p>
          <a:p>
            <a:pPr>
              <a:buFont typeface="Symbol" panose="05050102010706020507" pitchFamily="18" charset="2"/>
              <a:buChar char="-"/>
            </a:pPr>
            <a:endParaRPr lang="en-GB" dirty="0">
              <a:latin typeface="+mj-lt"/>
            </a:endParaRPr>
          </a:p>
          <a:p>
            <a:pPr>
              <a:buFont typeface="Symbol" panose="05050102010706020507" pitchFamily="18" charset="2"/>
              <a:buChar char="-"/>
            </a:pPr>
            <a:endParaRPr lang="en-GB" dirty="0" smtClean="0">
              <a:latin typeface="+mj-lt"/>
            </a:endParaRPr>
          </a:p>
          <a:p>
            <a:pPr>
              <a:buFont typeface="Symbol" panose="05050102010706020507" pitchFamily="18" charset="2"/>
              <a:buChar char="-"/>
            </a:pPr>
            <a:endParaRPr lang="en-GB" dirty="0" smtClean="0">
              <a:latin typeface="+mj-lt"/>
            </a:endParaRPr>
          </a:p>
          <a:p>
            <a:pPr>
              <a:buFont typeface="Symbol" panose="05050102010706020507" pitchFamily="18" charset="2"/>
              <a:buChar char="-"/>
            </a:pPr>
            <a:endParaRPr lang="en-GB" dirty="0">
              <a:latin typeface="+mj-lt"/>
            </a:endParaRPr>
          </a:p>
        </p:txBody>
      </p:sp>
    </p:spTree>
    <p:extLst>
      <p:ext uri="{BB962C8B-B14F-4D97-AF65-F5344CB8AC3E}">
        <p14:creationId xmlns:p14="http://schemas.microsoft.com/office/powerpoint/2010/main" val="1491347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Further Reading</a:t>
            </a:r>
            <a:endParaRPr lang="en-GB" dirty="0">
              <a:latin typeface="Amatic" panose="02000803000000000000" pitchFamily="2" charset="0"/>
            </a:endParaRPr>
          </a:p>
        </p:txBody>
      </p:sp>
      <p:sp>
        <p:nvSpPr>
          <p:cNvPr id="3" name="Content Placeholder 2"/>
          <p:cNvSpPr>
            <a:spLocks noGrp="1"/>
          </p:cNvSpPr>
          <p:nvPr>
            <p:ph idx="1"/>
          </p:nvPr>
        </p:nvSpPr>
        <p:spPr>
          <a:xfrm>
            <a:off x="467544" y="1556792"/>
            <a:ext cx="8229600" cy="4525963"/>
          </a:xfrm>
        </p:spPr>
        <p:txBody>
          <a:bodyPr>
            <a:normAutofit fontScale="70000" lnSpcReduction="20000"/>
          </a:bodyPr>
          <a:lstStyle/>
          <a:p>
            <a:pPr>
              <a:buFont typeface="Symbol" panose="05050102010706020507" pitchFamily="18" charset="2"/>
              <a:buChar char="-"/>
            </a:pPr>
            <a:r>
              <a:rPr lang="en-GB" dirty="0">
                <a:latin typeface="+mj-lt"/>
              </a:rPr>
              <a:t>Arts Council Advocacy Toolkit: </a:t>
            </a:r>
            <a:r>
              <a:rPr lang="en-GB" u="sng" dirty="0">
                <a:latin typeface="+mj-lt"/>
                <a:hlinkClick r:id="rId2"/>
              </a:rPr>
              <a:t>http://www.artscouncil.org.uk/what-we-do/value-arts-and-culture/advocacy-toolkit/</a:t>
            </a:r>
            <a:endParaRPr lang="en-GB" dirty="0">
              <a:latin typeface="+mj-lt"/>
            </a:endParaRPr>
          </a:p>
          <a:p>
            <a:pPr>
              <a:buFont typeface="Symbol" panose="05050102010706020507" pitchFamily="18" charset="2"/>
              <a:buChar char="-"/>
            </a:pPr>
            <a:endParaRPr lang="en-GB" dirty="0">
              <a:latin typeface="+mj-lt"/>
            </a:endParaRPr>
          </a:p>
          <a:p>
            <a:pPr>
              <a:buFont typeface="Symbol" panose="05050102010706020507" pitchFamily="18" charset="2"/>
              <a:buChar char="-"/>
            </a:pPr>
            <a:r>
              <a:rPr lang="en-GB" dirty="0">
                <a:latin typeface="+mj-lt"/>
              </a:rPr>
              <a:t>Cultural Learning Alliance: Education evidence </a:t>
            </a:r>
            <a:r>
              <a:rPr lang="en-GB" u="sng" dirty="0">
                <a:latin typeface="+mj-lt"/>
                <a:hlinkClick r:id="rId3"/>
              </a:rPr>
              <a:t>http://www.culturallearningalliance.org.uk/evidence</a:t>
            </a:r>
            <a:r>
              <a:rPr lang="en-GB" dirty="0">
                <a:latin typeface="+mj-lt"/>
              </a:rPr>
              <a:t> and arguments </a:t>
            </a:r>
            <a:r>
              <a:rPr lang="en-GB" u="sng" dirty="0">
                <a:latin typeface="+mj-lt"/>
                <a:hlinkClick r:id="rId4"/>
              </a:rPr>
              <a:t>http://www.culturallearningalliance.org.uk/images/uploads/ImagineNation_The_Case_for_Cultural_Learning.pdf</a:t>
            </a:r>
            <a:endParaRPr lang="en-GB" dirty="0">
              <a:latin typeface="+mj-lt"/>
            </a:endParaRPr>
          </a:p>
          <a:p>
            <a:pPr>
              <a:buFont typeface="Symbol" panose="05050102010706020507" pitchFamily="18" charset="2"/>
              <a:buChar char="-"/>
            </a:pPr>
            <a:endParaRPr lang="en-GB" dirty="0">
              <a:latin typeface="+mj-lt"/>
            </a:endParaRPr>
          </a:p>
          <a:p>
            <a:pPr>
              <a:buFont typeface="Symbol" panose="05050102010706020507" pitchFamily="18" charset="2"/>
              <a:buChar char="-"/>
            </a:pPr>
            <a:r>
              <a:rPr lang="en-GB" dirty="0">
                <a:latin typeface="+mj-lt"/>
              </a:rPr>
              <a:t>Warwick Commission on Cultural Value: </a:t>
            </a:r>
            <a:r>
              <a:rPr lang="en-GB" u="sng" dirty="0">
                <a:latin typeface="+mj-lt"/>
                <a:hlinkClick r:id="rId5"/>
              </a:rPr>
              <a:t>http://www2.warwick.ac.uk/research/warwickcommission/futureculture/finalreport/warwick_commission_final_report.pdf</a:t>
            </a:r>
            <a:endParaRPr lang="en-GB" dirty="0">
              <a:latin typeface="+mj-lt"/>
            </a:endParaRPr>
          </a:p>
          <a:p>
            <a:pPr>
              <a:buFont typeface="Symbol" panose="05050102010706020507" pitchFamily="18" charset="2"/>
              <a:buChar char="-"/>
            </a:pPr>
            <a:endParaRPr lang="en-GB" dirty="0">
              <a:latin typeface="+mj-lt"/>
            </a:endParaRPr>
          </a:p>
        </p:txBody>
      </p:sp>
    </p:spTree>
    <p:extLst>
      <p:ext uri="{BB962C8B-B14F-4D97-AF65-F5344CB8AC3E}">
        <p14:creationId xmlns:p14="http://schemas.microsoft.com/office/powerpoint/2010/main" val="292555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27384"/>
            <a:ext cx="9150350" cy="6885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722313" y="1700808"/>
            <a:ext cx="7772400" cy="4068167"/>
          </a:xfrm>
        </p:spPr>
        <p:txBody>
          <a:bodyPr>
            <a:noAutofit/>
          </a:bodyPr>
          <a:lstStyle/>
          <a:p>
            <a:r>
              <a:rPr lang="en-GB" smtClean="0">
                <a:latin typeface="Amatic" panose="02000803000000000000" pitchFamily="2" charset="0"/>
              </a:rPr>
              <a:t>Thank you </a:t>
            </a:r>
            <a:r>
              <a:rPr lang="en-GB" dirty="0" smtClean="0">
                <a:latin typeface="Amatic" panose="02000803000000000000" pitchFamily="2" charset="0"/>
              </a:rPr>
              <a:t>and good luck!</a:t>
            </a:r>
            <a:br>
              <a:rPr lang="en-GB" dirty="0" smtClean="0">
                <a:latin typeface="Amatic" panose="02000803000000000000" pitchFamily="2" charset="0"/>
              </a:rPr>
            </a:br>
            <a:r>
              <a:rPr lang="en-GB">
                <a:latin typeface="Amatic" panose="02000803000000000000" pitchFamily="2" charset="0"/>
              </a:rPr>
              <a:t/>
            </a:r>
            <a:br>
              <a:rPr lang="en-GB">
                <a:latin typeface="Amatic" panose="02000803000000000000" pitchFamily="2" charset="0"/>
              </a:rPr>
            </a:br>
            <a:r>
              <a:rPr lang="en-GB" smtClean="0">
                <a:latin typeface="Amatic" panose="02000803000000000000" pitchFamily="2" charset="0"/>
              </a:rPr>
              <a:t/>
            </a:r>
            <a:br>
              <a:rPr lang="en-GB" smtClean="0">
                <a:latin typeface="Amatic" panose="02000803000000000000" pitchFamily="2" charset="0"/>
              </a:rPr>
            </a:br>
            <a:r>
              <a:rPr lang="en-GB" dirty="0" smtClean="0">
                <a:latin typeface="Amatic" panose="02000803000000000000" pitchFamily="2" charset="0"/>
              </a:rPr>
              <a:t/>
            </a:r>
            <a:br>
              <a:rPr lang="en-GB" dirty="0" smtClean="0">
                <a:latin typeface="Amatic" panose="02000803000000000000" pitchFamily="2" charset="0"/>
              </a:rPr>
            </a:br>
            <a:r>
              <a:rPr lang="en-GB" dirty="0" smtClean="0">
                <a:latin typeface="Amatic" panose="02000803000000000000" pitchFamily="2" charset="0"/>
              </a:rPr>
              <a:t>For more information contact </a:t>
            </a:r>
            <a:r>
              <a:rPr lang="en-GB" dirty="0" smtClean="0">
                <a:latin typeface="Amatic" panose="02000803000000000000" pitchFamily="2" charset="0"/>
                <a:hlinkClick r:id="rId3"/>
              </a:rPr>
              <a:t>lizzie@culturallearningalliance.org.uk</a:t>
            </a:r>
            <a:r>
              <a:rPr lang="en-GB" dirty="0" smtClean="0">
                <a:latin typeface="Amatic" panose="02000803000000000000" pitchFamily="2" charset="0"/>
              </a:rPr>
              <a:t> or </a:t>
            </a:r>
            <a:r>
              <a:rPr lang="en-GB" dirty="0" smtClean="0">
                <a:latin typeface="Amatic" panose="02000803000000000000" pitchFamily="2" charset="0"/>
                <a:hlinkClick r:id="rId4"/>
              </a:rPr>
              <a:t>rluff@hanovercomms.com</a:t>
            </a:r>
            <a:r>
              <a:rPr lang="en-GB" dirty="0" smtClean="0">
                <a:latin typeface="Amatic" panose="02000803000000000000" pitchFamily="2" charset="0"/>
              </a:rPr>
              <a:t/>
            </a:r>
            <a:br>
              <a:rPr lang="en-GB" dirty="0" smtClean="0">
                <a:latin typeface="Amatic" panose="02000803000000000000" pitchFamily="2" charset="0"/>
              </a:rPr>
            </a:br>
            <a:endParaRPr lang="en-GB" dirty="0">
              <a:latin typeface="Amatic" panose="02000803000000000000" pitchFamily="2" charset="0"/>
            </a:endParaRPr>
          </a:p>
        </p:txBody>
      </p:sp>
    </p:spTree>
    <p:extLst>
      <p:ext uri="{BB962C8B-B14F-4D97-AF65-F5344CB8AC3E}">
        <p14:creationId xmlns:p14="http://schemas.microsoft.com/office/powerpoint/2010/main" val="95567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We need your help AGAIN!	</a:t>
            </a:r>
            <a:endParaRPr lang="en-GB" dirty="0">
              <a:latin typeface="Amatic" panose="02000803000000000000" pitchFamily="2" charset="0"/>
            </a:endParaRPr>
          </a:p>
        </p:txBody>
      </p:sp>
      <p:sp>
        <p:nvSpPr>
          <p:cNvPr id="3" name="Content Placeholder 2"/>
          <p:cNvSpPr>
            <a:spLocks noGrp="1"/>
          </p:cNvSpPr>
          <p:nvPr>
            <p:ph idx="1"/>
          </p:nvPr>
        </p:nvSpPr>
        <p:spPr/>
        <p:txBody>
          <a:bodyPr>
            <a:normAutofit/>
          </a:bodyPr>
          <a:lstStyle/>
          <a:p>
            <a:pPr marL="0" indent="0">
              <a:buNone/>
            </a:pPr>
            <a:r>
              <a:rPr lang="en-GB" sz="2000" b="1" dirty="0" smtClean="0">
                <a:latin typeface="Amatic" panose="02000803000000000000" pitchFamily="2" charset="0"/>
              </a:rPr>
              <a:t>IN THE SHORT TERM…</a:t>
            </a:r>
          </a:p>
          <a:p>
            <a:pPr>
              <a:buFont typeface="Symbol" panose="05050102010706020507" pitchFamily="18" charset="2"/>
              <a:buChar char="-"/>
            </a:pPr>
            <a:r>
              <a:rPr lang="en-GB" sz="1600" dirty="0" smtClean="0"/>
              <a:t>Local authorities are drawing up their budgets. </a:t>
            </a:r>
            <a:r>
              <a:rPr lang="en-GB" sz="1600" dirty="0"/>
              <a:t>Councils are not obliged by law to provide any funding to the arts: but they are obliged to fund certain key areas, such as adult social care</a:t>
            </a:r>
            <a:r>
              <a:rPr lang="en-GB" sz="1600" dirty="0" smtClean="0"/>
              <a:t>. They have significantly less money available to them than they did last year, and will be facing some hard choices. We need to make the case for the arts and culture, so that councillors understand the need to invest in us. </a:t>
            </a:r>
          </a:p>
          <a:p>
            <a:endParaRPr lang="en-GB" sz="1600" dirty="0" smtClean="0"/>
          </a:p>
          <a:p>
            <a:pPr marL="0" indent="0">
              <a:buNone/>
            </a:pPr>
            <a:r>
              <a:rPr lang="en-GB" sz="2000" b="1" dirty="0" smtClean="0">
                <a:latin typeface="Amatic" panose="02000803000000000000" pitchFamily="2" charset="0"/>
              </a:rPr>
              <a:t>…AND IN THE LONG TERM</a:t>
            </a:r>
          </a:p>
          <a:p>
            <a:pPr>
              <a:buFont typeface="Symbol" panose="05050102010706020507" pitchFamily="18" charset="2"/>
              <a:buChar char="-"/>
            </a:pPr>
            <a:r>
              <a:rPr lang="en-GB" sz="1600" dirty="0" smtClean="0"/>
              <a:t>A new government is in place, with new Ministers, who will be looking ahead to the Autumn Statement in November and Budget in March. MPs and Ministers need to hear from us first hand about the benefits cultural investment brings to local communities.  Particularly in the context of Brexit, now more than ever we need to make sure new ministers are equipped with the facts about how culture in Britain is funded, and the benefits culture brings.</a:t>
            </a:r>
          </a:p>
        </p:txBody>
      </p:sp>
    </p:spTree>
    <p:extLst>
      <p:ext uri="{BB962C8B-B14F-4D97-AF65-F5344CB8AC3E}">
        <p14:creationId xmlns:p14="http://schemas.microsoft.com/office/powerpoint/2010/main" val="4095858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What’s the plan?</a:t>
            </a:r>
            <a:endParaRPr lang="en-GB" dirty="0">
              <a:latin typeface="Amatic" panose="02000803000000000000" pitchFamily="2" charset="0"/>
            </a:endParaRPr>
          </a:p>
        </p:txBody>
      </p:sp>
      <p:sp>
        <p:nvSpPr>
          <p:cNvPr id="3" name="Content Placeholder 2"/>
          <p:cNvSpPr>
            <a:spLocks noGrp="1"/>
          </p:cNvSpPr>
          <p:nvPr>
            <p:ph idx="1"/>
          </p:nvPr>
        </p:nvSpPr>
        <p:spPr/>
        <p:txBody>
          <a:bodyPr>
            <a:noAutofit/>
          </a:bodyPr>
          <a:lstStyle/>
          <a:p>
            <a:pPr marL="0" indent="0">
              <a:buNone/>
            </a:pPr>
            <a:r>
              <a:rPr lang="en-GB" sz="1800" dirty="0" smtClean="0">
                <a:latin typeface="Amatic" panose="02000803000000000000" pitchFamily="2" charset="0"/>
              </a:rPr>
              <a:t>What do you need to do?</a:t>
            </a:r>
          </a:p>
          <a:p>
            <a:pPr>
              <a:buFont typeface="Symbol" panose="05050102010706020507" pitchFamily="18" charset="2"/>
              <a:buChar char="-"/>
            </a:pPr>
            <a:r>
              <a:rPr lang="en-GB" sz="1400" dirty="0" smtClean="0">
                <a:latin typeface="+mj-lt"/>
              </a:rPr>
              <a:t>We want you to get in touch with your local authority, and your local MP, to tell them why arts funding in your area matters so much.</a:t>
            </a:r>
          </a:p>
          <a:p>
            <a:pPr>
              <a:buFont typeface="Symbol" panose="05050102010706020507" pitchFamily="18" charset="2"/>
              <a:buChar char="-"/>
            </a:pPr>
            <a:r>
              <a:rPr lang="en-GB" sz="1400" dirty="0" smtClean="0">
                <a:latin typeface="+mj-lt"/>
              </a:rPr>
              <a:t>We need you to do this </a:t>
            </a:r>
            <a:r>
              <a:rPr lang="en-GB" sz="1400" dirty="0" smtClean="0">
                <a:latin typeface="+mj-lt"/>
              </a:rPr>
              <a:t>NOW: </a:t>
            </a:r>
            <a:r>
              <a:rPr lang="en-GB" sz="1400" dirty="0" smtClean="0">
                <a:latin typeface="+mj-lt"/>
              </a:rPr>
              <a:t>every local authority is different but many are announcing their budgets in </a:t>
            </a:r>
            <a:r>
              <a:rPr lang="en-GB" sz="1400" dirty="0" smtClean="0">
                <a:latin typeface="+mj-lt"/>
              </a:rPr>
              <a:t>the autumn. </a:t>
            </a:r>
            <a:r>
              <a:rPr lang="en-GB" sz="1400" dirty="0" smtClean="0">
                <a:latin typeface="+mj-lt"/>
              </a:rPr>
              <a:t>To influence their thinking, you need to have made contact with them </a:t>
            </a:r>
            <a:r>
              <a:rPr lang="en-GB" sz="1400" dirty="0" smtClean="0">
                <a:latin typeface="+mj-lt"/>
              </a:rPr>
              <a:t>as soon as possible.</a:t>
            </a:r>
            <a:endParaRPr lang="en-GB" sz="1400" dirty="0" smtClean="0">
              <a:latin typeface="+mj-lt"/>
            </a:endParaRPr>
          </a:p>
          <a:p>
            <a:pPr marL="0" indent="0">
              <a:buNone/>
            </a:pPr>
            <a:endParaRPr lang="en-GB" sz="1600" dirty="0" smtClean="0">
              <a:latin typeface="+mj-lt"/>
            </a:endParaRPr>
          </a:p>
          <a:p>
            <a:pPr marL="0" indent="0">
              <a:buNone/>
            </a:pPr>
            <a:r>
              <a:rPr lang="en-GB" sz="1800" dirty="0" smtClean="0">
                <a:latin typeface="Amatic" panose="02000803000000000000" pitchFamily="2" charset="0"/>
              </a:rPr>
              <a:t>Why does writing to my local authority matter?</a:t>
            </a:r>
            <a:endParaRPr lang="en-GB" sz="1800" dirty="0">
              <a:latin typeface="Amatic" panose="02000803000000000000" pitchFamily="2" charset="0"/>
            </a:endParaRPr>
          </a:p>
          <a:p>
            <a:pPr>
              <a:buFont typeface="Symbol" panose="05050102010706020507" pitchFamily="18" charset="2"/>
              <a:buChar char="-"/>
            </a:pPr>
            <a:r>
              <a:rPr lang="en-GB" sz="1400" dirty="0" smtClean="0">
                <a:latin typeface="+mj-lt"/>
              </a:rPr>
              <a:t>Influencing local authorities can be a complex process, but it is essential. Real relationships and conversations with decision makers are the only way we can make the case for culture in this climate.</a:t>
            </a:r>
            <a:endParaRPr lang="en-GB" sz="1400" dirty="0">
              <a:latin typeface="+mj-lt"/>
            </a:endParaRPr>
          </a:p>
          <a:p>
            <a:pPr>
              <a:buFont typeface="Symbol" panose="05050102010706020507" pitchFamily="18" charset="2"/>
              <a:buChar char="-"/>
            </a:pPr>
            <a:r>
              <a:rPr lang="en-GB" sz="1400" dirty="0" smtClean="0">
                <a:latin typeface="+mj-lt"/>
              </a:rPr>
              <a:t>Even if your Local Authority is not your biggest funder or partner, they will still have significant influence in your area and will directly affect your audience, your talent pool, other cultural organisations and community, and the national picture. Consider joining with colleagues to make the argument together.</a:t>
            </a:r>
          </a:p>
          <a:p>
            <a:pPr>
              <a:buFont typeface="Symbol" panose="05050102010706020507" pitchFamily="18" charset="2"/>
              <a:buChar char="-"/>
            </a:pPr>
            <a:r>
              <a:rPr lang="en-GB" sz="1400" dirty="0" smtClean="0">
                <a:latin typeface="+mj-lt"/>
              </a:rPr>
              <a:t>Every local authority is different. Each will have its own priorities, structure and political make up. Some authorities will have arts and cultural officers and some will not.</a:t>
            </a:r>
          </a:p>
          <a:p>
            <a:pPr>
              <a:buFont typeface="Symbol" panose="05050102010706020507" pitchFamily="18" charset="2"/>
              <a:buChar char="-"/>
            </a:pPr>
            <a:r>
              <a:rPr lang="en-GB" sz="1400" dirty="0" smtClean="0">
                <a:latin typeface="+mj-lt"/>
              </a:rPr>
              <a:t>Relationships with local authorities need to be ongoing and long-term, but staff turn-over and political change mean that they need constant investment.</a:t>
            </a:r>
            <a:r>
              <a:rPr lang="en-GB" sz="1800" dirty="0" smtClean="0">
                <a:latin typeface="Amatic" panose="02000803000000000000" pitchFamily="2" charset="0"/>
              </a:rPr>
              <a:t/>
            </a:r>
            <a:br>
              <a:rPr lang="en-GB" sz="1800" dirty="0" smtClean="0">
                <a:latin typeface="Amatic" panose="02000803000000000000" pitchFamily="2" charset="0"/>
              </a:rPr>
            </a:br>
            <a:endParaRPr lang="en-GB" sz="1800" dirty="0">
              <a:latin typeface="Amatic" panose="02000803000000000000" pitchFamily="2" charset="0"/>
            </a:endParaRPr>
          </a:p>
          <a:p>
            <a:endParaRPr lang="en-GB" sz="1800" dirty="0" smtClean="0">
              <a:latin typeface="Amatic" panose="02000803000000000000" pitchFamily="2" charset="0"/>
            </a:endParaRPr>
          </a:p>
          <a:p>
            <a:pPr marL="0" indent="0">
              <a:buNone/>
            </a:pPr>
            <a:endParaRPr lang="en-GB" sz="1800" dirty="0">
              <a:latin typeface="Amatic" panose="02000803000000000000" pitchFamily="2" charset="0"/>
            </a:endParaRPr>
          </a:p>
        </p:txBody>
      </p:sp>
    </p:spTree>
    <p:extLst>
      <p:ext uri="{BB962C8B-B14F-4D97-AF65-F5344CB8AC3E}">
        <p14:creationId xmlns:p14="http://schemas.microsoft.com/office/powerpoint/2010/main" val="871856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 y="4412"/>
            <a:ext cx="9149891" cy="6952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normAutofit/>
          </a:bodyPr>
          <a:lstStyle/>
          <a:p>
            <a:r>
              <a:rPr lang="en-GB" sz="6600" dirty="0" smtClean="0">
                <a:latin typeface="Amatic" panose="02000803000000000000" pitchFamily="2" charset="0"/>
              </a:rPr>
              <a:t>WHAT DO I NEED TO DO?</a:t>
            </a:r>
            <a:endParaRPr lang="en-GB" sz="6600" dirty="0">
              <a:latin typeface="Amatic" panose="02000803000000000000" pitchFamily="2" charset="0"/>
            </a:endParaRPr>
          </a:p>
        </p:txBody>
      </p:sp>
    </p:spTree>
    <p:extLst>
      <p:ext uri="{BB962C8B-B14F-4D97-AF65-F5344CB8AC3E}">
        <p14:creationId xmlns:p14="http://schemas.microsoft.com/office/powerpoint/2010/main" val="665410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FIRST STEP: UNDERSTAND YOUR LOCAL AREA</a:t>
            </a:r>
            <a:endParaRPr lang="en-GB" dirty="0">
              <a:latin typeface="Amatic" panose="02000803000000000000" pitchFamily="2" charset="0"/>
            </a:endParaRPr>
          </a:p>
        </p:txBody>
      </p:sp>
      <p:sp>
        <p:nvSpPr>
          <p:cNvPr id="3" name="Content Placeholder 2"/>
          <p:cNvSpPr>
            <a:spLocks noGrp="1"/>
          </p:cNvSpPr>
          <p:nvPr>
            <p:ph idx="1"/>
          </p:nvPr>
        </p:nvSpPr>
        <p:spPr/>
        <p:txBody>
          <a:bodyPr>
            <a:noAutofit/>
          </a:bodyPr>
          <a:lstStyle/>
          <a:p>
            <a:pPr>
              <a:buFont typeface="Symbol" panose="05050102010706020507" pitchFamily="18" charset="2"/>
              <a:buChar char="-"/>
            </a:pPr>
            <a:r>
              <a:rPr lang="en-GB" sz="2400" dirty="0" smtClean="0">
                <a:latin typeface="+mj-lt"/>
              </a:rPr>
              <a:t>Find out who your local key players are. More information and links are on the next slide.</a:t>
            </a:r>
          </a:p>
          <a:p>
            <a:pPr>
              <a:buFont typeface="Symbol" panose="05050102010706020507" pitchFamily="18" charset="2"/>
              <a:buChar char="-"/>
            </a:pPr>
            <a:r>
              <a:rPr lang="en-GB" sz="2400" dirty="0" smtClean="0">
                <a:latin typeface="+mj-lt"/>
              </a:rPr>
              <a:t>Who are the other arts and culture players in your authority? Check our What Next? database to find out. Can you work together to make the case for culture?</a:t>
            </a:r>
          </a:p>
          <a:p>
            <a:pPr>
              <a:buFont typeface="Symbol" panose="05050102010706020507" pitchFamily="18" charset="2"/>
              <a:buChar char="-"/>
            </a:pPr>
            <a:r>
              <a:rPr lang="en-GB" sz="2400" dirty="0" smtClean="0">
                <a:latin typeface="+mj-lt"/>
              </a:rPr>
              <a:t>Find out what your local authority’s priorities are. Every Council will have around four and they should be on the website.</a:t>
            </a:r>
          </a:p>
          <a:p>
            <a:pPr>
              <a:buFont typeface="Symbol" panose="05050102010706020507" pitchFamily="18" charset="2"/>
              <a:buChar char="-"/>
            </a:pPr>
            <a:r>
              <a:rPr lang="en-GB" sz="2400" dirty="0" smtClean="0">
                <a:latin typeface="+mj-lt"/>
              </a:rPr>
              <a:t>Find out if you have an arts and culture officer and contact them. Ask them who the key players in the authority are (and for their contact details) and for information on culture in their area. </a:t>
            </a:r>
            <a:endParaRPr lang="en-GB" sz="2400" dirty="0">
              <a:latin typeface="+mj-lt"/>
            </a:endParaRPr>
          </a:p>
        </p:txBody>
      </p:sp>
    </p:spTree>
    <p:extLst>
      <p:ext uri="{BB962C8B-B14F-4D97-AF65-F5344CB8AC3E}">
        <p14:creationId xmlns:p14="http://schemas.microsoft.com/office/powerpoint/2010/main" val="1645026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matic" panose="02000803000000000000" pitchFamily="2" charset="0"/>
              </a:rPr>
              <a:t>SECOND STEP: IDENTIFY THE KEY PLAYERS</a:t>
            </a:r>
            <a:endParaRPr lang="en-GB" dirty="0">
              <a:latin typeface="Amatic" panose="02000803000000000000" pitchFamily="2" charset="0"/>
            </a:endParaRPr>
          </a:p>
        </p:txBody>
      </p:sp>
      <p:sp>
        <p:nvSpPr>
          <p:cNvPr id="3" name="Content Placeholder 2"/>
          <p:cNvSpPr>
            <a:spLocks noGrp="1"/>
          </p:cNvSpPr>
          <p:nvPr>
            <p:ph idx="1"/>
          </p:nvPr>
        </p:nvSpPr>
        <p:spPr>
          <a:xfrm>
            <a:off x="467544" y="1556792"/>
            <a:ext cx="3600400" cy="4939814"/>
          </a:xfrm>
        </p:spPr>
        <p:style>
          <a:lnRef idx="2">
            <a:schemeClr val="dk1"/>
          </a:lnRef>
          <a:fillRef idx="1">
            <a:schemeClr val="lt1"/>
          </a:fillRef>
          <a:effectRef idx="0">
            <a:schemeClr val="dk1"/>
          </a:effectRef>
          <a:fontRef idx="minor">
            <a:schemeClr val="dk1"/>
          </a:fontRef>
        </p:style>
        <p:txBody>
          <a:bodyPr numCol="1">
            <a:noAutofit/>
          </a:bodyPr>
          <a:lstStyle/>
          <a:p>
            <a:pPr marL="0" indent="0">
              <a:buNone/>
            </a:pPr>
            <a:r>
              <a:rPr lang="en-GB" sz="1800" dirty="0" smtClean="0">
                <a:latin typeface="Amatic" panose="02000803000000000000" pitchFamily="2" charset="0"/>
              </a:rPr>
              <a:t>Elected officials</a:t>
            </a:r>
          </a:p>
          <a:p>
            <a:r>
              <a:rPr lang="en-GB" sz="1400" dirty="0" smtClean="0">
                <a:latin typeface="+mj-lt"/>
              </a:rPr>
              <a:t>Your MP</a:t>
            </a:r>
          </a:p>
          <a:p>
            <a:r>
              <a:rPr lang="en-GB" sz="1400" dirty="0" smtClean="0">
                <a:latin typeface="+mj-lt"/>
              </a:rPr>
              <a:t>The Mayor (especially if elected)</a:t>
            </a:r>
          </a:p>
          <a:p>
            <a:r>
              <a:rPr lang="en-GB" sz="1400" dirty="0" smtClean="0">
                <a:latin typeface="+mj-lt"/>
              </a:rPr>
              <a:t>The Leader and Deputy Leader of the Local Authority</a:t>
            </a:r>
          </a:p>
          <a:p>
            <a:r>
              <a:rPr lang="en-GB" sz="1400" dirty="0" smtClean="0">
                <a:latin typeface="+mj-lt"/>
              </a:rPr>
              <a:t>Portfolio Holder / Cabinet Member for Culture</a:t>
            </a:r>
          </a:p>
          <a:p>
            <a:r>
              <a:rPr lang="en-GB" sz="1400" dirty="0" smtClean="0">
                <a:latin typeface="+mj-lt"/>
              </a:rPr>
              <a:t>Your ward councillors</a:t>
            </a:r>
          </a:p>
          <a:p>
            <a:pPr marL="0" indent="0">
              <a:buNone/>
            </a:pPr>
            <a:endParaRPr lang="en-GB" sz="1400" dirty="0" smtClean="0">
              <a:latin typeface="Amatic" panose="02000803000000000000" pitchFamily="2" charset="0"/>
            </a:endParaRPr>
          </a:p>
          <a:p>
            <a:pPr marL="0" indent="0">
              <a:buNone/>
            </a:pPr>
            <a:r>
              <a:rPr lang="en-GB" sz="1800" dirty="0" smtClean="0">
                <a:latin typeface="Amatic" panose="02000803000000000000" pitchFamily="2" charset="0"/>
              </a:rPr>
              <a:t>The Council</a:t>
            </a:r>
          </a:p>
          <a:p>
            <a:r>
              <a:rPr lang="en-GB" sz="1400" dirty="0" smtClean="0">
                <a:latin typeface="+mj-lt"/>
              </a:rPr>
              <a:t>The Chief Executive of the Council</a:t>
            </a:r>
          </a:p>
          <a:p>
            <a:r>
              <a:rPr lang="en-GB" sz="1400" dirty="0" smtClean="0">
                <a:latin typeface="+mj-lt"/>
              </a:rPr>
              <a:t>The Director of Culture (may sit within Tourism, Sport or another Department)</a:t>
            </a:r>
          </a:p>
          <a:p>
            <a:r>
              <a:rPr lang="en-GB" sz="1400" dirty="0" smtClean="0">
                <a:latin typeface="+mj-lt"/>
              </a:rPr>
              <a:t>The Arts Officer</a:t>
            </a:r>
          </a:p>
          <a:p>
            <a:pPr marL="0" indent="0">
              <a:buNone/>
            </a:pPr>
            <a:endParaRPr lang="en-GB" sz="1400" dirty="0">
              <a:latin typeface="+mj-lt"/>
            </a:endParaRPr>
          </a:p>
          <a:p>
            <a:pPr marL="0" indent="0">
              <a:buNone/>
            </a:pPr>
            <a:r>
              <a:rPr lang="en-GB" sz="1800" dirty="0" smtClean="0">
                <a:latin typeface="Amatic" panose="02000803000000000000" pitchFamily="2" charset="0"/>
              </a:rPr>
              <a:t>OTHER IMPORTANT PEOPLE</a:t>
            </a:r>
          </a:p>
          <a:p>
            <a:r>
              <a:rPr lang="en-GB" sz="1400" dirty="0" smtClean="0">
                <a:latin typeface="+mj-lt"/>
              </a:rPr>
              <a:t>The Local Enterprise Partnership (LEP): LEPs lead on driving economic development in the regions.</a:t>
            </a:r>
          </a:p>
          <a:p>
            <a:pPr marL="0" indent="0">
              <a:buNone/>
            </a:pPr>
            <a:endParaRPr lang="en-GB" sz="1400" dirty="0" smtClean="0">
              <a:latin typeface="Amatic" panose="02000803000000000000" pitchFamily="2" charset="0"/>
            </a:endParaRPr>
          </a:p>
          <a:p>
            <a:pPr marL="0" indent="0">
              <a:buNone/>
            </a:pPr>
            <a:endParaRPr lang="en-GB" sz="1400" dirty="0" smtClean="0">
              <a:latin typeface="Amatic" panose="02000803000000000000" pitchFamily="2" charset="0"/>
            </a:endParaRPr>
          </a:p>
          <a:p>
            <a:endParaRPr lang="en-GB" sz="1400" dirty="0">
              <a:latin typeface="Amatic" panose="02000803000000000000" pitchFamily="2" charset="0"/>
            </a:endParaRPr>
          </a:p>
        </p:txBody>
      </p:sp>
      <p:sp>
        <p:nvSpPr>
          <p:cNvPr id="4" name="TextBox 3"/>
          <p:cNvSpPr txBox="1"/>
          <p:nvPr/>
        </p:nvSpPr>
        <p:spPr>
          <a:xfrm>
            <a:off x="4283968" y="1556792"/>
            <a:ext cx="4248472" cy="49398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Bef>
                <a:spcPct val="20000"/>
              </a:spcBef>
            </a:pPr>
            <a:r>
              <a:rPr lang="en-GB" dirty="0">
                <a:latin typeface="Amatic" panose="02000803000000000000" pitchFamily="2" charset="0"/>
              </a:rPr>
              <a:t>RESOURCES</a:t>
            </a:r>
          </a:p>
          <a:p>
            <a:endParaRPr lang="en-GB" sz="1400" dirty="0">
              <a:latin typeface="+mj-lt"/>
            </a:endParaRPr>
          </a:p>
          <a:p>
            <a:r>
              <a:rPr lang="en-GB" sz="1400" b="1" dirty="0" smtClean="0">
                <a:solidFill>
                  <a:srgbClr val="F55151"/>
                </a:solidFill>
                <a:latin typeface="+mj-lt"/>
              </a:rPr>
              <a:t>Find out who your local elected representatives are here: </a:t>
            </a:r>
            <a:r>
              <a:rPr lang="en-GB" sz="1400" dirty="0" smtClean="0">
                <a:solidFill>
                  <a:srgbClr val="F55151"/>
                </a:solidFill>
                <a:latin typeface="+mj-lt"/>
                <a:hlinkClick r:id="rId3"/>
              </a:rPr>
              <a:t>https://www.writetothem.com/</a:t>
            </a:r>
            <a:endParaRPr lang="en-GB" sz="1400" dirty="0" smtClean="0">
              <a:solidFill>
                <a:srgbClr val="F55151"/>
              </a:solidFill>
              <a:latin typeface="+mj-lt"/>
            </a:endParaRPr>
          </a:p>
          <a:p>
            <a:endParaRPr lang="en-GB" sz="1400" b="1" dirty="0" smtClean="0">
              <a:latin typeface="+mj-lt"/>
            </a:endParaRPr>
          </a:p>
          <a:p>
            <a:r>
              <a:rPr lang="en-GB" sz="1400" b="1" dirty="0" smtClean="0">
                <a:latin typeface="+mj-lt"/>
              </a:rPr>
              <a:t>Arts Council England </a:t>
            </a:r>
            <a:r>
              <a:rPr lang="en-GB" sz="1400" dirty="0" smtClean="0">
                <a:latin typeface="+mj-lt"/>
              </a:rPr>
              <a:t>has a data portal that you can use to get a briefing on your authority - it will tell you the investment in the arts, the number and type of organisations, the number of children and young people and other key ranking data and information: </a:t>
            </a:r>
            <a:r>
              <a:rPr lang="en-GB" sz="1400" u="sng" dirty="0" smtClean="0">
                <a:latin typeface="+mj-lt"/>
                <a:hlinkClick r:id="rId4"/>
              </a:rPr>
              <a:t>http://www.artscouncil.org.uk/research-and-data/children-and-young-people</a:t>
            </a:r>
            <a:endParaRPr lang="en-GB" sz="1400" dirty="0" smtClean="0">
              <a:latin typeface="+mj-lt"/>
            </a:endParaRPr>
          </a:p>
          <a:p>
            <a:endParaRPr lang="en-GB" sz="1400" dirty="0" smtClean="0">
              <a:latin typeface="+mj-lt"/>
            </a:endParaRPr>
          </a:p>
          <a:p>
            <a:r>
              <a:rPr lang="en-GB" sz="1400" dirty="0" smtClean="0">
                <a:latin typeface="+mj-lt"/>
              </a:rPr>
              <a:t>Background Reading: The </a:t>
            </a:r>
            <a:r>
              <a:rPr lang="en-GB" sz="1400" b="1" dirty="0" smtClean="0">
                <a:latin typeface="+mj-lt"/>
              </a:rPr>
              <a:t>Local Government Association</a:t>
            </a:r>
            <a:r>
              <a:rPr lang="en-GB" sz="1400" dirty="0" smtClean="0">
                <a:latin typeface="+mj-lt"/>
              </a:rPr>
              <a:t> has produced this Quick Guide to Local Government: </a:t>
            </a:r>
            <a:r>
              <a:rPr lang="en-GB" sz="1400" u="sng" dirty="0" smtClean="0">
                <a:latin typeface="+mj-lt"/>
                <a:hlinkClick r:id="rId5"/>
              </a:rPr>
              <a:t>http://www.local.gov.uk/c/document_library/get_file?uuid=a5b2c920-8f40-4eae-9852-8b983724f5bc&amp;groupId=10180</a:t>
            </a:r>
            <a:endParaRPr lang="en-GB" sz="1400" u="sng" dirty="0" smtClean="0">
              <a:latin typeface="+mj-lt"/>
            </a:endParaRPr>
          </a:p>
          <a:p>
            <a:endParaRPr lang="en-GB" dirty="0">
              <a:latin typeface="Amatic" panose="02000803000000000000" pitchFamily="2" charset="0"/>
            </a:endParaRPr>
          </a:p>
          <a:p>
            <a:endParaRPr lang="en-GB" dirty="0">
              <a:latin typeface="Amatic" panose="02000803000000000000" pitchFamily="2" charset="0"/>
            </a:endParaRPr>
          </a:p>
          <a:p>
            <a:endParaRPr lang="en-GB" dirty="0" smtClean="0">
              <a:latin typeface="Amatic" panose="02000803000000000000" pitchFamily="2" charset="0"/>
            </a:endParaRPr>
          </a:p>
          <a:p>
            <a:endParaRPr lang="en-GB" sz="100" dirty="0">
              <a:latin typeface="Amatic" panose="02000803000000000000" pitchFamily="2" charset="0"/>
            </a:endParaRPr>
          </a:p>
        </p:txBody>
      </p:sp>
    </p:spTree>
    <p:extLst>
      <p:ext uri="{BB962C8B-B14F-4D97-AF65-F5344CB8AC3E}">
        <p14:creationId xmlns:p14="http://schemas.microsoft.com/office/powerpoint/2010/main" val="269670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THIRD STEP: GET WRITING</a:t>
            </a:r>
            <a:endParaRPr lang="en-GB" dirty="0">
              <a:latin typeface="Amatic" panose="02000803000000000000" pitchFamily="2" charset="0"/>
            </a:endParaRPr>
          </a:p>
        </p:txBody>
      </p:sp>
      <p:sp>
        <p:nvSpPr>
          <p:cNvPr id="3" name="Content Placeholder 2"/>
          <p:cNvSpPr>
            <a:spLocks noGrp="1"/>
          </p:cNvSpPr>
          <p:nvPr>
            <p:ph idx="1"/>
          </p:nvPr>
        </p:nvSpPr>
        <p:spPr/>
        <p:txBody>
          <a:bodyPr>
            <a:noAutofit/>
          </a:bodyPr>
          <a:lstStyle/>
          <a:p>
            <a:pPr>
              <a:buFont typeface="Symbol" panose="05050102010706020507" pitchFamily="18" charset="2"/>
              <a:buChar char="-"/>
            </a:pPr>
            <a:r>
              <a:rPr lang="en-GB" sz="2000" dirty="0" smtClean="0">
                <a:latin typeface="+mj-lt"/>
              </a:rPr>
              <a:t>Send an email or letter to your council, councillors and MP – including your contact details and postcode, so they know you’re a constituent (all your personal data is protected when writing to a politician)</a:t>
            </a:r>
          </a:p>
          <a:p>
            <a:pPr>
              <a:buFont typeface="Symbol" panose="05050102010706020507" pitchFamily="18" charset="2"/>
              <a:buChar char="-"/>
            </a:pPr>
            <a:r>
              <a:rPr lang="en-GB" sz="2000" dirty="0" smtClean="0">
                <a:latin typeface="+mj-lt"/>
              </a:rPr>
              <a:t>Introduce yourself and the organisations you work for and with</a:t>
            </a:r>
          </a:p>
          <a:p>
            <a:pPr>
              <a:buFont typeface="Symbol" panose="05050102010706020507" pitchFamily="18" charset="2"/>
              <a:buChar char="-"/>
            </a:pPr>
            <a:r>
              <a:rPr lang="en-GB" sz="2000" dirty="0" smtClean="0">
                <a:latin typeface="+mj-lt"/>
              </a:rPr>
              <a:t>Tell them why spending on culture should be protected in your community</a:t>
            </a:r>
          </a:p>
          <a:p>
            <a:pPr>
              <a:buFont typeface="Symbol" panose="05050102010706020507" pitchFamily="18" charset="2"/>
              <a:buChar char="-"/>
            </a:pPr>
            <a:r>
              <a:rPr lang="en-GB" sz="2000" dirty="0" smtClean="0">
                <a:latin typeface="+mj-lt"/>
              </a:rPr>
              <a:t>Give practical, tangible examples of where an arts project has enhanced your community – either through regeneration, health outcomes or improving community cohesion.</a:t>
            </a:r>
          </a:p>
          <a:p>
            <a:pPr>
              <a:buFont typeface="Symbol" panose="05050102010706020507" pitchFamily="18" charset="2"/>
              <a:buChar char="-"/>
            </a:pPr>
            <a:r>
              <a:rPr lang="en-GB" sz="2000" dirty="0" smtClean="0">
                <a:latin typeface="+mj-lt"/>
              </a:rPr>
              <a:t>Set out why any further cuts in your local area would have a negative effect: be as specific as you possibly can</a:t>
            </a:r>
          </a:p>
          <a:p>
            <a:pPr>
              <a:buFont typeface="Symbol" panose="05050102010706020507" pitchFamily="18" charset="2"/>
              <a:buChar char="-"/>
            </a:pPr>
            <a:r>
              <a:rPr lang="en-GB" sz="2000" dirty="0" smtClean="0">
                <a:latin typeface="+mj-lt"/>
              </a:rPr>
              <a:t>Invite them to come and see your work in practice and ask if you can meet with them in person</a:t>
            </a:r>
          </a:p>
          <a:p>
            <a:pPr marL="0" indent="0">
              <a:buNone/>
            </a:pPr>
            <a:endParaRPr lang="en-GB" sz="2000" dirty="0">
              <a:latin typeface="Amatic" panose="02000803000000000000" pitchFamily="2" charset="0"/>
            </a:endParaRPr>
          </a:p>
        </p:txBody>
      </p:sp>
    </p:spTree>
    <p:extLst>
      <p:ext uri="{BB962C8B-B14F-4D97-AF65-F5344CB8AC3E}">
        <p14:creationId xmlns:p14="http://schemas.microsoft.com/office/powerpoint/2010/main" val="2954835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WHAT ELSE CAN I DO?</a:t>
            </a:r>
            <a:endParaRPr lang="en-GB" dirty="0">
              <a:latin typeface="Amatic" panose="02000803000000000000" pitchFamily="2" charset="0"/>
            </a:endParaRPr>
          </a:p>
        </p:txBody>
      </p:sp>
      <p:sp>
        <p:nvSpPr>
          <p:cNvPr id="3" name="Content Placeholder 2"/>
          <p:cNvSpPr>
            <a:spLocks noGrp="1"/>
          </p:cNvSpPr>
          <p:nvPr>
            <p:ph idx="1"/>
          </p:nvPr>
        </p:nvSpPr>
        <p:spPr/>
        <p:txBody>
          <a:bodyPr>
            <a:normAutofit/>
          </a:bodyPr>
          <a:lstStyle/>
          <a:p>
            <a:pPr>
              <a:buFont typeface="Symbol" panose="05050102010706020507" pitchFamily="18" charset="2"/>
              <a:buChar char="-"/>
            </a:pPr>
            <a:r>
              <a:rPr lang="en-GB" sz="2000" dirty="0" smtClean="0">
                <a:latin typeface="+mj-lt"/>
              </a:rPr>
              <a:t>Use the hashtag #arts4britain to join in an online conversation about how arts are boosting local communities</a:t>
            </a:r>
          </a:p>
          <a:p>
            <a:pPr>
              <a:buFont typeface="Symbol" panose="05050102010706020507" pitchFamily="18" charset="2"/>
              <a:buChar char="-"/>
            </a:pPr>
            <a:r>
              <a:rPr lang="en-GB" sz="2000" dirty="0" smtClean="0">
                <a:latin typeface="+mj-lt"/>
              </a:rPr>
              <a:t>Invite your local politicians to see your work in context</a:t>
            </a:r>
          </a:p>
          <a:p>
            <a:pPr>
              <a:buFont typeface="Symbol" panose="05050102010706020507" pitchFamily="18" charset="2"/>
              <a:buChar char="-"/>
            </a:pPr>
            <a:r>
              <a:rPr lang="en-GB" sz="2000" dirty="0" smtClean="0">
                <a:latin typeface="+mj-lt"/>
              </a:rPr>
              <a:t>Share our infographic – and make your own! We've got examples at the end of this presentation.</a:t>
            </a:r>
          </a:p>
          <a:p>
            <a:pPr>
              <a:buFont typeface="Symbol" panose="05050102010706020507" pitchFamily="18" charset="2"/>
              <a:buChar char="-"/>
            </a:pPr>
            <a:r>
              <a:rPr lang="en-GB" sz="2000" dirty="0" smtClean="0">
                <a:latin typeface="+mj-lt"/>
              </a:rPr>
              <a:t>Write to </a:t>
            </a:r>
            <a:r>
              <a:rPr lang="en-GB" sz="2000" dirty="0" err="1" smtClean="0">
                <a:latin typeface="+mj-lt"/>
              </a:rPr>
              <a:t>Sajid</a:t>
            </a:r>
            <a:r>
              <a:rPr lang="en-GB" sz="2000" dirty="0" smtClean="0">
                <a:latin typeface="+mj-lt"/>
              </a:rPr>
              <a:t> </a:t>
            </a:r>
            <a:r>
              <a:rPr lang="en-GB" sz="2000" dirty="0" err="1" smtClean="0">
                <a:latin typeface="+mj-lt"/>
              </a:rPr>
              <a:t>Javid</a:t>
            </a:r>
            <a:r>
              <a:rPr lang="en-GB" sz="2000" dirty="0" smtClean="0">
                <a:latin typeface="+mj-lt"/>
              </a:rPr>
              <a:t>, the Secretary of State for Communities and local Government, and encourage him to make sure that culture and the creative industries are reflected in devolution and growth deals – and that their overall impact on regional regeneration is acknowledged publicly by government.</a:t>
            </a:r>
          </a:p>
          <a:p>
            <a:pPr>
              <a:buFont typeface="Symbol" panose="05050102010706020507" pitchFamily="18" charset="2"/>
              <a:buChar char="-"/>
            </a:pPr>
            <a:endParaRPr lang="en-GB" sz="2000" dirty="0">
              <a:latin typeface="+mj-lt"/>
            </a:endParaRPr>
          </a:p>
        </p:txBody>
      </p:sp>
    </p:spTree>
    <p:extLst>
      <p:ext uri="{BB962C8B-B14F-4D97-AF65-F5344CB8AC3E}">
        <p14:creationId xmlns:p14="http://schemas.microsoft.com/office/powerpoint/2010/main" val="2249121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matic" panose="02000803000000000000" pitchFamily="2" charset="0"/>
              </a:rPr>
              <a:t>Tips for successful engagement</a:t>
            </a:r>
            <a:endParaRPr lang="en-GB" dirty="0">
              <a:latin typeface="Amatic" panose="02000803000000000000" pitchFamily="2" charset="0"/>
            </a:endParaRP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ü"/>
            </a:pPr>
            <a:r>
              <a:rPr lang="en-GB" b="1" dirty="0" smtClean="0">
                <a:latin typeface="+mj-lt"/>
              </a:rPr>
              <a:t>Make it relevant</a:t>
            </a:r>
            <a:r>
              <a:rPr lang="en-GB" dirty="0" smtClean="0">
                <a:latin typeface="+mj-lt"/>
              </a:rPr>
              <a:t>: Focus your remarks on what’s happening in the constituency. Use practical, every day examples of what’s going on in the community and how the arts links to it.</a:t>
            </a:r>
          </a:p>
          <a:p>
            <a:pPr>
              <a:buFont typeface="Wingdings" panose="05000000000000000000" pitchFamily="2" charset="2"/>
              <a:buChar char="ü"/>
            </a:pPr>
            <a:endParaRPr lang="en-GB" dirty="0">
              <a:latin typeface="+mj-lt"/>
            </a:endParaRPr>
          </a:p>
          <a:p>
            <a:pPr>
              <a:buFont typeface="Wingdings" panose="05000000000000000000" pitchFamily="2" charset="2"/>
              <a:buChar char="ü"/>
            </a:pPr>
            <a:r>
              <a:rPr lang="en-GB" b="1" dirty="0" smtClean="0">
                <a:latin typeface="+mj-lt"/>
              </a:rPr>
              <a:t>Tailor your argument</a:t>
            </a:r>
            <a:r>
              <a:rPr lang="en-GB" dirty="0" smtClean="0">
                <a:latin typeface="+mj-lt"/>
              </a:rPr>
              <a:t>: Every politician is individual – they will campaign for a wide variety of issues and respond to different arguments in different ways. If they have often spoken in Parliament or in the papers about healthcare, mention any work you might be doing alongside the local health service. If they often campaign on education issues, make sure you mention the work you might be doing with teachers and students. </a:t>
            </a:r>
          </a:p>
          <a:p>
            <a:pPr>
              <a:buFont typeface="Wingdings" panose="05000000000000000000" pitchFamily="2" charset="2"/>
              <a:buChar char="ü"/>
            </a:pPr>
            <a:endParaRPr lang="en-GB" dirty="0" smtClean="0">
              <a:latin typeface="+mj-lt"/>
            </a:endParaRPr>
          </a:p>
          <a:p>
            <a:pPr>
              <a:buFont typeface="Wingdings" panose="05000000000000000000" pitchFamily="2" charset="2"/>
              <a:buChar char="ü"/>
            </a:pPr>
            <a:r>
              <a:rPr lang="en-GB" b="1" dirty="0" smtClean="0">
                <a:latin typeface="+mj-lt"/>
              </a:rPr>
              <a:t>Use numbers</a:t>
            </a:r>
            <a:r>
              <a:rPr lang="en-GB" dirty="0" smtClean="0">
                <a:latin typeface="+mj-lt"/>
              </a:rPr>
              <a:t>: As far as possible, back up your arguments with numbers, evidence and data.</a:t>
            </a:r>
          </a:p>
          <a:p>
            <a:pPr>
              <a:buFont typeface="Wingdings" panose="05000000000000000000" pitchFamily="2" charset="2"/>
              <a:buChar char="ü"/>
            </a:pPr>
            <a:endParaRPr lang="en-GB" dirty="0">
              <a:latin typeface="+mj-lt"/>
            </a:endParaRPr>
          </a:p>
          <a:p>
            <a:pPr>
              <a:buFont typeface="Wingdings" panose="05000000000000000000" pitchFamily="2" charset="2"/>
              <a:buChar char="ü"/>
            </a:pPr>
            <a:r>
              <a:rPr lang="en-GB" b="1" dirty="0" smtClean="0">
                <a:latin typeface="+mj-lt"/>
              </a:rPr>
              <a:t>Be passionate, but not vitriolic</a:t>
            </a:r>
            <a:r>
              <a:rPr lang="en-GB" dirty="0" smtClean="0">
                <a:latin typeface="+mj-lt"/>
              </a:rPr>
              <a:t>: Make your case as compelling and as human as possible, but, particularly if you’re talking to a Tory, don’t criticise them, the Government or the Chancellor.</a:t>
            </a:r>
          </a:p>
          <a:p>
            <a:pPr marL="0" indent="0">
              <a:buNone/>
            </a:pPr>
            <a:endParaRPr lang="en-GB" dirty="0">
              <a:latin typeface="+mj-lt"/>
            </a:endParaRPr>
          </a:p>
        </p:txBody>
      </p:sp>
    </p:spTree>
    <p:extLst>
      <p:ext uri="{BB962C8B-B14F-4D97-AF65-F5344CB8AC3E}">
        <p14:creationId xmlns:p14="http://schemas.microsoft.com/office/powerpoint/2010/main" val="2522983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1777</Words>
  <Application>Microsoft Office PowerPoint</Application>
  <PresentationFormat>On-screen Show (4:3)</PresentationFormat>
  <Paragraphs>111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#Arts4Britain 2.0 This time it’s local</vt:lpstr>
      <vt:lpstr>We need your help AGAIN! </vt:lpstr>
      <vt:lpstr>What’s the plan?</vt:lpstr>
      <vt:lpstr>WHAT DO I NEED TO DO?</vt:lpstr>
      <vt:lpstr>FIRST STEP: UNDERSTAND YOUR LOCAL AREA</vt:lpstr>
      <vt:lpstr>SECOND STEP: IDENTIFY THE KEY PLAYERS</vt:lpstr>
      <vt:lpstr>THIRD STEP: GET WRITING</vt:lpstr>
      <vt:lpstr>WHAT ELSE CAN I DO?</vt:lpstr>
      <vt:lpstr>Tips for successful engagement</vt:lpstr>
      <vt:lpstr>Key facts</vt:lpstr>
      <vt:lpstr>How the sector is funded… Part one</vt:lpstr>
      <vt:lpstr>How the sector is funded… Part Two</vt:lpstr>
      <vt:lpstr>The arts – key to our economy</vt:lpstr>
      <vt:lpstr>THE ARTS – KEY TO OUR SOCIETY</vt:lpstr>
      <vt:lpstr>Further Reading</vt:lpstr>
      <vt:lpstr>Thank you and good luck!    For more information contact lizzie@culturallearningalliance.org.uk or rluff@hanovercomms.com </vt:lpstr>
    </vt:vector>
  </TitlesOfParts>
  <Company>Hanover Comms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#Arts4Britain 2.0</dc:title>
  <dc:creator>Rosie Luff</dc:creator>
  <cp:lastModifiedBy>Rosie Luff</cp:lastModifiedBy>
  <cp:revision>21</cp:revision>
  <dcterms:created xsi:type="dcterms:W3CDTF">2016-07-19T14:51:29Z</dcterms:created>
  <dcterms:modified xsi:type="dcterms:W3CDTF">2016-09-27T16:38:12Z</dcterms:modified>
</cp:coreProperties>
</file>